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50"/>
  </p:handoutMasterIdLst>
  <p:sldIdLst>
    <p:sldId id="3163" r:id="rId3"/>
    <p:sldId id="3164" r:id="rId5"/>
    <p:sldId id="3096" r:id="rId6"/>
    <p:sldId id="3165" r:id="rId7"/>
    <p:sldId id="3092" r:id="rId8"/>
    <p:sldId id="3171" r:id="rId9"/>
    <p:sldId id="3238" r:id="rId10"/>
    <p:sldId id="3103" r:id="rId11"/>
    <p:sldId id="3172" r:id="rId12"/>
    <p:sldId id="3239" r:id="rId13"/>
    <p:sldId id="3241" r:id="rId14"/>
    <p:sldId id="3242" r:id="rId15"/>
    <p:sldId id="3243" r:id="rId16"/>
    <p:sldId id="3244" r:id="rId17"/>
    <p:sldId id="3245" r:id="rId18"/>
    <p:sldId id="3246" r:id="rId19"/>
    <p:sldId id="3247" r:id="rId20"/>
    <p:sldId id="3248" r:id="rId21"/>
    <p:sldId id="3249" r:id="rId22"/>
    <p:sldId id="3250" r:id="rId23"/>
    <p:sldId id="3252" r:id="rId24"/>
    <p:sldId id="3251" r:id="rId25"/>
    <p:sldId id="3253" r:id="rId26"/>
    <p:sldId id="3254" r:id="rId27"/>
    <p:sldId id="3255" r:id="rId28"/>
    <p:sldId id="3256" r:id="rId29"/>
    <p:sldId id="3257" r:id="rId30"/>
    <p:sldId id="3258" r:id="rId31"/>
    <p:sldId id="3259" r:id="rId32"/>
    <p:sldId id="3260" r:id="rId33"/>
    <p:sldId id="3261" r:id="rId34"/>
    <p:sldId id="3262" r:id="rId35"/>
    <p:sldId id="3263" r:id="rId36"/>
    <p:sldId id="3268" r:id="rId37"/>
    <p:sldId id="3174" r:id="rId38"/>
    <p:sldId id="3264" r:id="rId39"/>
    <p:sldId id="3265" r:id="rId40"/>
    <p:sldId id="3266" r:id="rId41"/>
    <p:sldId id="3267" r:id="rId42"/>
    <p:sldId id="3269" r:id="rId43"/>
    <p:sldId id="3175" r:id="rId44"/>
    <p:sldId id="3270" r:id="rId45"/>
    <p:sldId id="3271" r:id="rId46"/>
    <p:sldId id="3272" r:id="rId47"/>
    <p:sldId id="3176" r:id="rId48"/>
    <p:sldId id="3273" r:id="rId49"/>
  </p:sldIdLst>
  <p:sldSz cx="12858750" cy="7232650"/>
  <p:notesSz cx="6858000" cy="9144000"/>
  <p:custDataLst>
    <p:tags r:id="rId5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A52"/>
    <a:srgbClr val="0FC7D3"/>
    <a:srgbClr val="6B1686"/>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100" d="100"/>
          <a:sy n="100" d="100"/>
        </p:scale>
        <p:origin x="-72" y="216"/>
      </p:cViewPr>
      <p:guideLst>
        <p:guide orient="horz" pos="328"/>
        <p:guide orient="horz" pos="4173"/>
        <p:guide pos="4050"/>
        <p:guide pos="547"/>
        <p:guide pos="7588"/>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7.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7.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视听语言</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308695" y="6540863"/>
            <a:ext cx="6120680" cy="36893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effectLst>
                  <a:outerShdw blurRad="38100" dist="38100" dir="2700000" algn="tl">
                    <a:srgbClr val="000000">
                      <a:alpha val="43137"/>
                    </a:srgbClr>
                  </a:outerShdw>
                </a:effectLst>
                <a:cs typeface="Arial" panose="020B0604020202020204" pitchFamily="34" charset="0"/>
              </a:rPr>
              <a:t>          </a:t>
            </a:r>
            <a:r>
              <a:rPr lang="zh-CN" altLang="en-US" sz="2400" dirty="0" smtClean="0">
                <a:solidFill>
                  <a:schemeClr val="accent4"/>
                </a:solidFill>
                <a:effectLst>
                  <a:outerShdw blurRad="38100" dist="38100" dir="2700000" algn="tl">
                    <a:srgbClr val="000000">
                      <a:alpha val="43137"/>
                    </a:srgbClr>
                  </a:outerShdw>
                </a:effectLst>
                <a:cs typeface="Arial" panose="020B0604020202020204" pitchFamily="34" charset="0"/>
              </a:rPr>
              <a:t>第八章 剪辑与蒙太奇</a:t>
            </a:r>
            <a:endParaRPr lang="zh-CN" altLang="en-US" sz="2400" dirty="0" smtClean="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普多夫金实验</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7117080" cy="407352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383095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普多夫金拍摄了以下五个片段：</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（一）一个青年男子从左向右走来。</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（二）一个青年女子从右向左走来。</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（三）他们相遇了,握手。青年男子用手指点着。</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（四）一幢有宽阔台阶的白色大建筑物。</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（五）两个人走向台阶。</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这样连接起来的片断在观众眼中变成了一个不间断的行动: 两个青年在路上碰见了,男子请女子到附近一幢房子去。实际上, 每一个片断都是在不同地点拍摄的。</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621" name="图片 -2147482622" descr="01300000080242123615672268017"/>
          <p:cNvPicPr>
            <a:picLocks noChangeAspect="1"/>
          </p:cNvPicPr>
          <p:nvPr/>
        </p:nvPicPr>
        <p:blipFill>
          <a:blip r:embed="rId1"/>
          <a:stretch>
            <a:fillRect/>
          </a:stretch>
        </p:blipFill>
        <p:spPr>
          <a:xfrm>
            <a:off x="8612505" y="2587625"/>
            <a:ext cx="2992120" cy="2057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库里肖夫实验</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pic>
        <p:nvPicPr>
          <p:cNvPr id="-2147482528" name="图片 -2147482529" descr="timg(4)"/>
          <p:cNvPicPr>
            <a:picLocks noChangeAspect="1"/>
          </p:cNvPicPr>
          <p:nvPr/>
        </p:nvPicPr>
        <p:blipFill>
          <a:blip r:embed="rId1"/>
          <a:stretch>
            <a:fillRect/>
          </a:stretch>
        </p:blipFill>
        <p:spPr>
          <a:xfrm>
            <a:off x="3363595" y="1971040"/>
            <a:ext cx="6130925" cy="4199255"/>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03</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7368" y="3832374"/>
              <a:ext cx="1554672"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蒙太奇的作用</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1</a:t>
            </a:r>
            <a:r>
              <a:rPr lang="zh-CN" altLang="en-US" b="1" dirty="0" smtClean="0">
                <a:solidFill>
                  <a:srgbClr val="113A52"/>
                </a:solidFill>
                <a:latin typeface="微软雅黑" panose="020B0503020204020204" pitchFamily="34" charset="-122"/>
                <a:ea typeface="微软雅黑" panose="020B0503020204020204" pitchFamily="34" charset="-122"/>
              </a:rPr>
              <a:t>、选择与概括</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6713855" cy="34169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99974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具有选择与取舍，概括与集中的特点。一部九十分钟的影片，是由成百上千的镜头中挑选出来的。这些素材镜头不仅内容、构图、场面调度均不相同，甚至连摄像机的运动速度都有很大的差异，有些时候还存在一些重复。编导就必须根据影片所要表现的主题和内容，认真对素材进行分析和研究，慎重大胆地进行取舍和筛选，重新进行镜头组合，力求做到可视性的保证。</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620" name="图片 47" descr="QQ截图20200324101311"/>
          <p:cNvPicPr>
            <a:picLocks noChangeAspect="1"/>
          </p:cNvPicPr>
          <p:nvPr/>
        </p:nvPicPr>
        <p:blipFill>
          <a:blip r:embed="rId1"/>
          <a:stretch>
            <a:fillRect/>
          </a:stretch>
        </p:blipFill>
        <p:spPr>
          <a:xfrm>
            <a:off x="7898130" y="296228"/>
            <a:ext cx="2541270" cy="1423035"/>
          </a:xfrm>
          <a:prstGeom prst="rect">
            <a:avLst/>
          </a:prstGeom>
          <a:noFill/>
          <a:ln w="9525">
            <a:noFill/>
          </a:ln>
        </p:spPr>
      </p:pic>
      <p:pic>
        <p:nvPicPr>
          <p:cNvPr id="-2147482619" name="图片 48" descr="QQ截图20200324101328"/>
          <p:cNvPicPr>
            <a:picLocks noChangeAspect="1"/>
          </p:cNvPicPr>
          <p:nvPr/>
        </p:nvPicPr>
        <p:blipFill>
          <a:blip r:embed="rId2"/>
          <a:stretch>
            <a:fillRect/>
          </a:stretch>
        </p:blipFill>
        <p:spPr>
          <a:xfrm>
            <a:off x="7906703" y="2105025"/>
            <a:ext cx="2560955" cy="1426210"/>
          </a:xfrm>
          <a:prstGeom prst="rect">
            <a:avLst/>
          </a:prstGeom>
          <a:noFill/>
          <a:ln w="9525">
            <a:noFill/>
          </a:ln>
        </p:spPr>
      </p:pic>
      <p:pic>
        <p:nvPicPr>
          <p:cNvPr id="-2147482616" name="图片 51" descr="QQ截图20200324101432"/>
          <p:cNvPicPr>
            <a:picLocks noChangeAspect="1"/>
          </p:cNvPicPr>
          <p:nvPr/>
        </p:nvPicPr>
        <p:blipFill>
          <a:blip r:embed="rId3"/>
          <a:stretch>
            <a:fillRect/>
          </a:stretch>
        </p:blipFill>
        <p:spPr>
          <a:xfrm>
            <a:off x="7887653" y="3889058"/>
            <a:ext cx="2580005" cy="1435735"/>
          </a:xfrm>
          <a:prstGeom prst="rect">
            <a:avLst/>
          </a:prstGeom>
          <a:noFill/>
          <a:ln w="9525">
            <a:noFill/>
          </a:ln>
        </p:spPr>
      </p:pic>
      <p:pic>
        <p:nvPicPr>
          <p:cNvPr id="-2147482612" name="图片 55" descr="QQ截图20200324102051"/>
          <p:cNvPicPr>
            <a:picLocks noChangeAspect="1"/>
          </p:cNvPicPr>
          <p:nvPr/>
        </p:nvPicPr>
        <p:blipFill>
          <a:blip r:embed="rId4"/>
          <a:srcRect t="3311"/>
          <a:stretch>
            <a:fillRect/>
          </a:stretch>
        </p:blipFill>
        <p:spPr>
          <a:xfrm>
            <a:off x="7899083" y="5673725"/>
            <a:ext cx="2576195" cy="1390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2</a:t>
            </a:r>
            <a:r>
              <a:rPr lang="zh-CN" altLang="en-US" b="1" dirty="0" smtClean="0">
                <a:solidFill>
                  <a:srgbClr val="113A52"/>
                </a:solidFill>
                <a:latin typeface="微软雅黑" panose="020B0503020204020204" pitchFamily="34" charset="-122"/>
                <a:ea typeface="微软雅黑" panose="020B0503020204020204" pitchFamily="34" charset="-122"/>
              </a:rPr>
              <a:t>、重构时空</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6713855" cy="34169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电影时空有着巨大的自由。时空的压缩、延伸、转换、交叉、并列等都有赖于蒙太奇的艺术技巧。运用蒙太奇技术可以对现实生活和空间进行剪裁、组织、加工和改造，使得影视时空在表现现实生活和影片内容的领域极为广阔，延伸了银幕（屏幕）的空间，达到了跨越时空的作用。千变万化的时空的组合和运动可以产生许多艺术效果。</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610" name="图片 13" descr="QQ浏览器截图20200201163353"/>
          <p:cNvPicPr>
            <a:picLocks noChangeAspect="1"/>
          </p:cNvPicPr>
          <p:nvPr/>
        </p:nvPicPr>
        <p:blipFill>
          <a:blip r:embed="rId1"/>
          <a:stretch>
            <a:fillRect/>
          </a:stretch>
        </p:blipFill>
        <p:spPr>
          <a:xfrm>
            <a:off x="8032750" y="434023"/>
            <a:ext cx="2393950" cy="1411605"/>
          </a:xfrm>
          <a:prstGeom prst="rect">
            <a:avLst/>
          </a:prstGeom>
          <a:noFill/>
          <a:ln w="9525">
            <a:noFill/>
          </a:ln>
        </p:spPr>
      </p:pic>
      <p:pic>
        <p:nvPicPr>
          <p:cNvPr id="-2147482609" name="图片 -2147482610" descr="QQ浏览器截图20200201163522"/>
          <p:cNvPicPr>
            <a:picLocks noChangeAspect="1"/>
          </p:cNvPicPr>
          <p:nvPr/>
        </p:nvPicPr>
        <p:blipFill>
          <a:blip r:embed="rId2"/>
          <a:stretch>
            <a:fillRect/>
          </a:stretch>
        </p:blipFill>
        <p:spPr>
          <a:xfrm>
            <a:off x="8039418" y="2105025"/>
            <a:ext cx="2386965" cy="1427480"/>
          </a:xfrm>
          <a:prstGeom prst="rect">
            <a:avLst/>
          </a:prstGeom>
          <a:noFill/>
          <a:ln w="9525">
            <a:noFill/>
          </a:ln>
        </p:spPr>
      </p:pic>
      <p:pic>
        <p:nvPicPr>
          <p:cNvPr id="-2147482608" name="图片 10" descr="QQ浏览器截图20200201163538"/>
          <p:cNvPicPr>
            <a:picLocks noChangeAspect="1"/>
          </p:cNvPicPr>
          <p:nvPr/>
        </p:nvPicPr>
        <p:blipFill>
          <a:blip r:embed="rId3"/>
          <a:stretch>
            <a:fillRect/>
          </a:stretch>
        </p:blipFill>
        <p:spPr>
          <a:xfrm>
            <a:off x="8032433" y="3823335"/>
            <a:ext cx="2564765" cy="1405890"/>
          </a:xfrm>
          <a:prstGeom prst="rect">
            <a:avLst/>
          </a:prstGeom>
          <a:noFill/>
          <a:ln w="9525">
            <a:noFill/>
          </a:ln>
        </p:spPr>
      </p:pic>
      <p:pic>
        <p:nvPicPr>
          <p:cNvPr id="-2147482607" name="图片 18" descr="QQ浏览器截图20200201163607"/>
          <p:cNvPicPr>
            <a:picLocks noChangeAspect="1"/>
          </p:cNvPicPr>
          <p:nvPr/>
        </p:nvPicPr>
        <p:blipFill>
          <a:blip r:embed="rId4"/>
          <a:stretch>
            <a:fillRect/>
          </a:stretch>
        </p:blipFill>
        <p:spPr>
          <a:xfrm>
            <a:off x="8039735" y="5521643"/>
            <a:ext cx="2461260" cy="14116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b="1" dirty="0" smtClean="0">
                <a:solidFill>
                  <a:srgbClr val="113A52"/>
                </a:solidFill>
                <a:latin typeface="微软雅黑" panose="020B0503020204020204" pitchFamily="34" charset="-122"/>
                <a:ea typeface="微软雅黑" panose="020B0503020204020204" pitchFamily="34" charset="-122"/>
              </a:rPr>
              <a:t>3</a:t>
            </a:r>
            <a:r>
              <a:rPr lang="zh-CN" altLang="en-US" b="1" dirty="0" smtClean="0">
                <a:solidFill>
                  <a:srgbClr val="113A52"/>
                </a:solidFill>
                <a:latin typeface="微软雅黑" panose="020B0503020204020204" pitchFamily="34" charset="-122"/>
                <a:ea typeface="微软雅黑" panose="020B0503020204020204" pitchFamily="34" charset="-122"/>
              </a:rPr>
              <a:t>、创造节奏</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6713855" cy="34169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34150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电影中一个镜头的美学价值，除本身所具有的内容以外，还可以根据它在影片中的位置，即排列顺序，镜头长短来扩大或减少。也就是说，在镜头的连接中，会产生影片所需要的节奏——蒙太奇节奏。电影节奏不仅仅存在于画面本身，还存在于画面的连续运动之中。画面与画面之间的长短镜头的组合，画面与音响千变万化的衔接，可以造成由于音乐中音符组合的那种旋律和节奏，这是一种画面的旋律和造型的节奏，给人以诗的意境、画的美感。</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4</a:t>
            </a:r>
            <a:r>
              <a:rPr lang="zh-CN" altLang="en-US" b="1" dirty="0" smtClean="0">
                <a:solidFill>
                  <a:srgbClr val="113A52"/>
                </a:solidFill>
                <a:latin typeface="微软雅黑" panose="020B0503020204020204" pitchFamily="34" charset="-122"/>
                <a:ea typeface="微软雅黑" panose="020B0503020204020204" pitchFamily="34" charset="-122"/>
              </a:rPr>
              <a:t>、创造情绪</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6713855" cy="34169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蒙太奇技巧使得影片的画面形成不同的节奏，蒙太奇可以把客观因素（信息量、人物和镜头的运动速度、色彩声音效果，音频效果以及特技处理等）和主观因素（观众的心理感受）综合研究，通过镜头之间的剪接，将内部节奏和外部节奏，视觉节奏和听觉节奏有机地组合在一起，使得深化影片的思想内容，生动自然而又和谐统一，产生强烈的艺术感染力。</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602" name="图片 64" descr="QQ截图20200324104654"/>
          <p:cNvPicPr>
            <a:picLocks noChangeAspect="1"/>
          </p:cNvPicPr>
          <p:nvPr/>
        </p:nvPicPr>
        <p:blipFill>
          <a:blip r:embed="rId1"/>
          <a:stretch>
            <a:fillRect/>
          </a:stretch>
        </p:blipFill>
        <p:spPr>
          <a:xfrm>
            <a:off x="8453755" y="610553"/>
            <a:ext cx="2400300" cy="1240155"/>
          </a:xfrm>
          <a:prstGeom prst="rect">
            <a:avLst/>
          </a:prstGeom>
          <a:noFill/>
          <a:ln w="9525">
            <a:noFill/>
          </a:ln>
        </p:spPr>
      </p:pic>
      <p:pic>
        <p:nvPicPr>
          <p:cNvPr id="-2147482601" name="图片 59" descr="QQ截图20200324104746"/>
          <p:cNvPicPr>
            <a:picLocks noChangeAspect="1"/>
          </p:cNvPicPr>
          <p:nvPr/>
        </p:nvPicPr>
        <p:blipFill>
          <a:blip r:embed="rId2"/>
          <a:stretch>
            <a:fillRect/>
          </a:stretch>
        </p:blipFill>
        <p:spPr>
          <a:xfrm>
            <a:off x="8425180" y="2105025"/>
            <a:ext cx="2457450" cy="1263650"/>
          </a:xfrm>
          <a:prstGeom prst="rect">
            <a:avLst/>
          </a:prstGeom>
          <a:noFill/>
          <a:ln w="9525">
            <a:noFill/>
          </a:ln>
        </p:spPr>
      </p:pic>
      <p:pic>
        <p:nvPicPr>
          <p:cNvPr id="-2147482600" name="图片 60" descr="QQ截图20200324104825"/>
          <p:cNvPicPr>
            <a:picLocks noChangeAspect="1"/>
          </p:cNvPicPr>
          <p:nvPr/>
        </p:nvPicPr>
        <p:blipFill>
          <a:blip r:embed="rId3"/>
          <a:stretch>
            <a:fillRect/>
          </a:stretch>
        </p:blipFill>
        <p:spPr>
          <a:xfrm>
            <a:off x="8399145" y="3700780"/>
            <a:ext cx="2454910" cy="1266190"/>
          </a:xfrm>
          <a:prstGeom prst="rect">
            <a:avLst/>
          </a:prstGeom>
          <a:noFill/>
          <a:ln w="9525">
            <a:noFill/>
          </a:ln>
        </p:spPr>
      </p:pic>
      <p:pic>
        <p:nvPicPr>
          <p:cNvPr id="-2147482599" name="图片 61" descr="QQ截图20200324104904"/>
          <p:cNvPicPr>
            <a:picLocks noChangeAspect="1"/>
          </p:cNvPicPr>
          <p:nvPr/>
        </p:nvPicPr>
        <p:blipFill>
          <a:blip r:embed="rId4"/>
          <a:stretch>
            <a:fillRect/>
          </a:stretch>
        </p:blipFill>
        <p:spPr>
          <a:xfrm>
            <a:off x="8399145" y="5359400"/>
            <a:ext cx="2406650" cy="12649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5</a:t>
            </a:r>
            <a:r>
              <a:rPr lang="zh-CN" altLang="en-US" b="1" dirty="0" smtClean="0">
                <a:solidFill>
                  <a:srgbClr val="113A52"/>
                </a:solidFill>
                <a:latin typeface="微软雅黑" panose="020B0503020204020204" pitchFamily="34" charset="-122"/>
                <a:ea typeface="微软雅黑" panose="020B0503020204020204" pitchFamily="34" charset="-122"/>
              </a:rPr>
              <a:t>、表达思想</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6713855" cy="34169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能够规范和引导观众的情绪和心理，启迪观众思考；能够表达寓意，创造意境和思想。镜头的分割与组合，声画的有机组合，相互作用，可以给观众在心理上产生新的含义。使用蒙太奇技巧和表现手法的话，可以使得一系列没有任何关联的镜头或者画面产生特殊的含义，表达创作者的寓意或者还可以产生特定的含义。</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96" name="图片 66" descr="QQ截图20200324105848"/>
          <p:cNvPicPr>
            <a:picLocks noChangeAspect="1"/>
          </p:cNvPicPr>
          <p:nvPr/>
        </p:nvPicPr>
        <p:blipFill>
          <a:blip r:embed="rId1"/>
          <a:stretch>
            <a:fillRect/>
          </a:stretch>
        </p:blipFill>
        <p:spPr>
          <a:xfrm>
            <a:off x="8334375" y="699453"/>
            <a:ext cx="2438400" cy="1042035"/>
          </a:xfrm>
          <a:prstGeom prst="rect">
            <a:avLst/>
          </a:prstGeom>
          <a:noFill/>
          <a:ln w="9525">
            <a:noFill/>
          </a:ln>
        </p:spPr>
      </p:pic>
      <p:pic>
        <p:nvPicPr>
          <p:cNvPr id="-2147482594" name="图片 68" descr="QQ截图20200324105931"/>
          <p:cNvPicPr>
            <a:picLocks noChangeAspect="1"/>
          </p:cNvPicPr>
          <p:nvPr/>
        </p:nvPicPr>
        <p:blipFill>
          <a:blip r:embed="rId2"/>
          <a:stretch>
            <a:fillRect/>
          </a:stretch>
        </p:blipFill>
        <p:spPr>
          <a:xfrm>
            <a:off x="8334375" y="2176145"/>
            <a:ext cx="2412365" cy="1038225"/>
          </a:xfrm>
          <a:prstGeom prst="rect">
            <a:avLst/>
          </a:prstGeom>
          <a:noFill/>
          <a:ln w="9525">
            <a:noFill/>
          </a:ln>
        </p:spPr>
      </p:pic>
      <p:pic>
        <p:nvPicPr>
          <p:cNvPr id="-2147482592" name="图片 70" descr="QQ截图20200324110004"/>
          <p:cNvPicPr>
            <a:picLocks noChangeAspect="1"/>
          </p:cNvPicPr>
          <p:nvPr/>
        </p:nvPicPr>
        <p:blipFill>
          <a:blip r:embed="rId3"/>
          <a:stretch>
            <a:fillRect/>
          </a:stretch>
        </p:blipFill>
        <p:spPr>
          <a:xfrm>
            <a:off x="8328660" y="3596640"/>
            <a:ext cx="2418080" cy="1050290"/>
          </a:xfrm>
          <a:prstGeom prst="rect">
            <a:avLst/>
          </a:prstGeom>
          <a:noFill/>
          <a:ln w="9525">
            <a:noFill/>
          </a:ln>
        </p:spPr>
      </p:pic>
      <p:pic>
        <p:nvPicPr>
          <p:cNvPr id="-2147482591" name="图片 71" descr="QQ截图20200324110037"/>
          <p:cNvPicPr>
            <a:picLocks noChangeAspect="1"/>
          </p:cNvPicPr>
          <p:nvPr/>
        </p:nvPicPr>
        <p:blipFill>
          <a:blip r:embed="rId4"/>
          <a:stretch>
            <a:fillRect/>
          </a:stretch>
        </p:blipFill>
        <p:spPr>
          <a:xfrm>
            <a:off x="8307070" y="5216525"/>
            <a:ext cx="2467610" cy="10655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94065" y="2886554"/>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04</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7370" y="3832374"/>
              <a:ext cx="1554672"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蒙太奇的种类</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（一</a:t>
            </a:r>
            <a:r>
              <a:rPr lang="zh-CN" altLang="en-US" b="1" dirty="0" smtClean="0">
                <a:solidFill>
                  <a:srgbClr val="113A52"/>
                </a:solidFill>
                <a:latin typeface="微软雅黑" panose="020B0503020204020204" pitchFamily="34" charset="-122"/>
                <a:ea typeface="微软雅黑" panose="020B0503020204020204" pitchFamily="34" charset="-122"/>
              </a:rPr>
              <a:t>）叙事蒙太奇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056755" cy="431800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424624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这种蒙太奇由美国电影大师格里菲斯等人首创，是影视片中最常用的一种叙事方法。它的特征是以交代情节、展示事件为主旨，按照情节发展的时间流程、因果关系来分切组合镜头、场面和段落，从而引导观众理解剧情。这种蒙太奇组接脉络清楚，逻辑连贯，明白易懂。叙述蒙太奇是按照事物的发展规律、内在联系、时间顺序，把不同的镜头连接在一起，叙述一个情节，展示一系列事件的剪接方法。叙事蒙太奇是对客观事实的叙述，重在“写实”，告诉观众发生了什么事。它基本上按时间或逻辑顺序来组接，叙述蒙太奇又可分为顺叙、倒叙、插叙、分叙等几种，具体技巧如下： </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2639801"/>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2791630"/>
            <a:ext cx="1554480" cy="36830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蒙太奇的含义</a:t>
            </a:r>
            <a:endParaRPr lang="zh-CN" altLang="en-US" b="1" dirty="0">
              <a:latin typeface="微软雅黑" panose="020B0503020204020204" pitchFamily="34" charset="-122"/>
              <a:ea typeface="微软雅黑" panose="020B0503020204020204" pitchFamily="34" charset="-122"/>
            </a:endParaRPr>
          </a:p>
        </p:txBody>
      </p:sp>
      <p:sp>
        <p:nvSpPr>
          <p:cNvPr id="42" name="椭圆 41"/>
          <p:cNvSpPr/>
          <p:nvPr/>
        </p:nvSpPr>
        <p:spPr>
          <a:xfrm>
            <a:off x="6567054" y="383234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830899" y="3984178"/>
            <a:ext cx="2240280" cy="368300"/>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蒙太奇的诞生与发展</a:t>
            </a:r>
            <a:endParaRPr lang="zh-CN" altLang="en-US" b="1" dirty="0" smtClean="0">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6789415" y="923736"/>
            <a:ext cx="3024336" cy="1014730"/>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第八章 剪辑与蒙太奇</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a:p>
            <a:r>
              <a:rPr lang="zh-CN" altLang="en-US" dirty="0" smtClean="0">
                <a:solidFill>
                  <a:srgbClr val="FFFFFF"/>
                </a:solidFill>
                <a:latin typeface="微软雅黑" panose="020B0503020204020204" pitchFamily="34" charset="-122"/>
                <a:ea typeface="微软雅黑" panose="020B0503020204020204" pitchFamily="34" charset="-122"/>
              </a:rPr>
              <a:t>第</a:t>
            </a:r>
            <a:r>
              <a:rPr lang="en-US" altLang="zh-CN" dirty="0">
                <a:solidFill>
                  <a:srgbClr val="FFFFFF"/>
                </a:solidFill>
                <a:latin typeface="微软雅黑" panose="020B0503020204020204" pitchFamily="34" charset="-122"/>
                <a:ea typeface="微软雅黑" panose="020B0503020204020204" pitchFamily="34" charset="-122"/>
              </a:rPr>
              <a:t>1</a:t>
            </a:r>
            <a:r>
              <a:rPr lang="zh-CN" altLang="en-US" dirty="0" smtClean="0">
                <a:solidFill>
                  <a:srgbClr val="FFFFFF"/>
                </a:solidFill>
                <a:latin typeface="微软雅黑" panose="020B0503020204020204" pitchFamily="34" charset="-122"/>
                <a:ea typeface="微软雅黑" panose="020B0503020204020204" pitchFamily="34" charset="-122"/>
              </a:rPr>
              <a:t>节  认识蒙太奇</a:t>
            </a:r>
            <a:endParaRPr lang="zh-CN" altLang="en-US" dirty="0" smtClean="0">
              <a:solidFill>
                <a:srgbClr val="FFFFFF"/>
              </a:solidFill>
              <a:latin typeface="微软雅黑" panose="020B0503020204020204" pitchFamily="34" charset="-122"/>
              <a:ea typeface="微软雅黑" panose="020B0503020204020204" pitchFamily="34" charset="-122"/>
            </a:endParaRPr>
          </a:p>
        </p:txBody>
      </p:sp>
      <p:sp>
        <p:nvSpPr>
          <p:cNvPr id="3" name="椭圆 2"/>
          <p:cNvSpPr/>
          <p:nvPr/>
        </p:nvSpPr>
        <p:spPr>
          <a:xfrm>
            <a:off x="6567054" y="516203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 name="TextBox 24"/>
          <p:cNvSpPr txBox="1"/>
          <p:nvPr/>
        </p:nvSpPr>
        <p:spPr>
          <a:xfrm>
            <a:off x="7897574" y="5332918"/>
            <a:ext cx="1554480" cy="368300"/>
          </a:xfrm>
          <a:prstGeom prst="rect">
            <a:avLst/>
          </a:prstGeom>
          <a:noFill/>
        </p:spPr>
        <p:txBody>
          <a:bodyPr wrap="none" rtlCol="0">
            <a:spAutoFit/>
          </a:bodyPr>
          <a:p>
            <a:r>
              <a:rPr lang="zh-CN" altLang="en-US" b="1" dirty="0" smtClean="0">
                <a:latin typeface="微软雅黑" panose="020B0503020204020204" pitchFamily="34" charset="-122"/>
                <a:ea typeface="微软雅黑" panose="020B0503020204020204" pitchFamily="34" charset="-122"/>
              </a:rPr>
              <a:t>蒙太奇的作用</a:t>
            </a:r>
            <a:endParaRPr lang="zh-CN" altLang="en-US" b="1" dirty="0" smtClean="0">
              <a:latin typeface="微软雅黑" panose="020B0503020204020204" pitchFamily="34" charset="-122"/>
              <a:ea typeface="微软雅黑" panose="020B0503020204020204" pitchFamily="34" charset="-122"/>
            </a:endParaRPr>
          </a:p>
        </p:txBody>
      </p:sp>
      <p:sp>
        <p:nvSpPr>
          <p:cNvPr id="5" name="椭圆 4"/>
          <p:cNvSpPr/>
          <p:nvPr/>
        </p:nvSpPr>
        <p:spPr>
          <a:xfrm>
            <a:off x="6567054" y="6299324"/>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a:t>
            </a:r>
            <a:r>
              <a:rPr lang="en-US" sz="2800" dirty="0">
                <a:solidFill>
                  <a:prstClr val="white"/>
                </a:solidFill>
                <a:latin typeface="Arial" panose="020B0604020202020204" pitchFamily="34" charset="0"/>
                <a:cs typeface="Arial" panose="020B0604020202020204" pitchFamily="34" charset="0"/>
              </a:rPr>
              <a:t>4</a:t>
            </a:r>
            <a:endParaRPr lang="en-US" sz="2800" dirty="0">
              <a:solidFill>
                <a:prstClr val="white"/>
              </a:solidFill>
              <a:latin typeface="Arial" panose="020B0604020202020204" pitchFamily="34" charset="0"/>
              <a:cs typeface="Arial" panose="020B0604020202020204" pitchFamily="34" charset="0"/>
            </a:endParaRPr>
          </a:p>
        </p:txBody>
      </p:sp>
      <p:sp>
        <p:nvSpPr>
          <p:cNvPr id="7" name="TextBox 24"/>
          <p:cNvSpPr txBox="1"/>
          <p:nvPr/>
        </p:nvSpPr>
        <p:spPr>
          <a:xfrm>
            <a:off x="8004254" y="6530528"/>
            <a:ext cx="1554480" cy="368300"/>
          </a:xfrm>
          <a:prstGeom prst="rect">
            <a:avLst/>
          </a:prstGeom>
          <a:noFill/>
        </p:spPr>
        <p:txBody>
          <a:bodyPr wrap="none" rtlCol="0">
            <a:spAutoFit/>
          </a:bodyPr>
          <a:p>
            <a:r>
              <a:rPr lang="zh-CN" altLang="en-US" b="1" dirty="0" smtClean="0">
                <a:latin typeface="微软雅黑" panose="020B0503020204020204" pitchFamily="34" charset="-122"/>
                <a:ea typeface="微软雅黑" panose="020B0503020204020204" pitchFamily="34" charset="-122"/>
              </a:rPr>
              <a:t>蒙太奇的种类</a:t>
            </a:r>
            <a:endParaRPr lang="zh-CN" altLang="en-US"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par>
                          <p:cTn id="53" fill="hold">
                            <p:stCondLst>
                              <p:cond delay="4899"/>
                            </p:stCondLst>
                            <p:childTnLst>
                              <p:par>
                                <p:cTn id="54" presetID="2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childTnLst>
                                </p:cTn>
                              </p:par>
                            </p:childTnLst>
                          </p:cTn>
                        </p:par>
                        <p:par>
                          <p:cTn id="58" fill="hold">
                            <p:stCondLst>
                              <p:cond delay="5399"/>
                            </p:stCondLst>
                            <p:childTnLst>
                              <p:par>
                                <p:cTn id="59" presetID="12" presetClass="entr" presetSubtype="1"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ppt_y</p:attrName>
                                        </p:attrNameLst>
                                      </p:cBhvr>
                                      <p:tavLst>
                                        <p:tav tm="0">
                                          <p:val>
                                            <p:strVal val="#ppt_y-#ppt_h*1.125000"/>
                                          </p:val>
                                        </p:tav>
                                        <p:tav tm="100000">
                                          <p:val>
                                            <p:strVal val="#ppt_y"/>
                                          </p:val>
                                        </p:tav>
                                      </p:tavLst>
                                    </p:anim>
                                    <p:animEffect transition="in" filter="wipe(down)">
                                      <p:cBhvr>
                                        <p:cTn id="62" dur="500"/>
                                        <p:tgtEl>
                                          <p:spTgt spid="4"/>
                                        </p:tgtEl>
                                      </p:cBhvr>
                                    </p:animEffect>
                                  </p:childTnLst>
                                </p:cTn>
                              </p:par>
                            </p:childTnLst>
                          </p:cTn>
                        </p:par>
                        <p:par>
                          <p:cTn id="63" fill="hold">
                            <p:stCondLst>
                              <p:cond delay="5899"/>
                            </p:stCondLst>
                            <p:childTnLst>
                              <p:par>
                                <p:cTn id="64" presetID="23" presetClass="entr" presetSubtype="16"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childTnLst>
                                </p:cTn>
                              </p:par>
                            </p:childTnLst>
                          </p:cTn>
                        </p:par>
                        <p:par>
                          <p:cTn id="68" fill="hold">
                            <p:stCondLst>
                              <p:cond delay="6399"/>
                            </p:stCondLst>
                            <p:childTnLst>
                              <p:par>
                                <p:cTn id="69" presetID="12" presetClass="entr" presetSubtype="1"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p:tgtEl>
                                          <p:spTgt spid="7"/>
                                        </p:tgtEl>
                                        <p:attrNameLst>
                                          <p:attrName>ppt_y</p:attrName>
                                        </p:attrNameLst>
                                      </p:cBhvr>
                                      <p:tavLst>
                                        <p:tav tm="0">
                                          <p:val>
                                            <p:strVal val="#ppt_y-#ppt_h*1.125000"/>
                                          </p:val>
                                        </p:tav>
                                        <p:tav tm="100000">
                                          <p:val>
                                            <p:strVal val="#ppt_y"/>
                                          </p:val>
                                        </p:tav>
                                      </p:tavLst>
                                    </p:anim>
                                    <p:animEffect transition="in" filter="wipe(down)">
                                      <p:cBhvr>
                                        <p:cTn id="7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animBg="1"/>
      <p:bldP spid="41" grpId="0"/>
      <p:bldP spid="42" grpId="0" animBg="1"/>
      <p:bldP spid="44" grpId="0"/>
      <p:bldP spid="51" grpId="0"/>
      <p:bldP spid="52" grpId="0"/>
      <p:bldP spid="10" grpId="0"/>
      <p:bldP spid="3" grpId="0" bldLvl="0" animBg="1"/>
      <p:bldP spid="4" grpId="0"/>
      <p:bldP spid="5" grpId="0" bldLvl="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1</a:t>
            </a:r>
            <a:r>
              <a:rPr lang="zh-CN" altLang="en-US" b="1" dirty="0" smtClean="0">
                <a:solidFill>
                  <a:srgbClr val="113A52"/>
                </a:solidFill>
                <a:latin typeface="微软雅黑" panose="020B0503020204020204" pitchFamily="34" charset="-122"/>
                <a:ea typeface="微软雅黑" panose="020B0503020204020204" pitchFamily="34" charset="-122"/>
              </a:rPr>
              <a:t>、简单叙事蒙太奇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6682740" cy="221551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133794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指完全按照时间先后顺序组合和叙述。它又可以分为三种：第一种是“前进式”，指几个镜头的景别越来越近，先介绍总体环境，再把人们的注意力引向具体的人或物。</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90" name="图片 30" descr="偷天换日BD中英双字1280高清[www"/>
          <p:cNvPicPr>
            <a:picLocks noChangeAspect="1"/>
          </p:cNvPicPr>
          <p:nvPr/>
        </p:nvPicPr>
        <p:blipFill>
          <a:blip r:embed="rId1"/>
          <a:stretch>
            <a:fillRect/>
          </a:stretch>
        </p:blipFill>
        <p:spPr>
          <a:xfrm>
            <a:off x="7985125" y="884555"/>
            <a:ext cx="2630170" cy="1479550"/>
          </a:xfrm>
          <a:prstGeom prst="rect">
            <a:avLst/>
          </a:prstGeom>
          <a:noFill/>
          <a:ln w="9525">
            <a:noFill/>
          </a:ln>
        </p:spPr>
      </p:pic>
      <p:pic>
        <p:nvPicPr>
          <p:cNvPr id="-2147482589" name="图片 28" descr="偷天换日BD中英双字1280高清[www"/>
          <p:cNvPicPr>
            <a:picLocks noChangeAspect="1"/>
          </p:cNvPicPr>
          <p:nvPr/>
        </p:nvPicPr>
        <p:blipFill>
          <a:blip r:embed="rId2"/>
          <a:stretch>
            <a:fillRect/>
          </a:stretch>
        </p:blipFill>
        <p:spPr>
          <a:xfrm>
            <a:off x="7982268" y="2662873"/>
            <a:ext cx="2635885" cy="1482725"/>
          </a:xfrm>
          <a:prstGeom prst="rect">
            <a:avLst/>
          </a:prstGeom>
          <a:noFill/>
          <a:ln w="9525">
            <a:noFill/>
          </a:ln>
        </p:spPr>
      </p:pic>
      <p:pic>
        <p:nvPicPr>
          <p:cNvPr id="-2147482588" name="图片 29" descr="偷天换日BD中英双字1280高清[www"/>
          <p:cNvPicPr>
            <a:picLocks noChangeAspect="1"/>
          </p:cNvPicPr>
          <p:nvPr/>
        </p:nvPicPr>
        <p:blipFill>
          <a:blip r:embed="rId3"/>
          <a:stretch>
            <a:fillRect/>
          </a:stretch>
        </p:blipFill>
        <p:spPr>
          <a:xfrm>
            <a:off x="7984808" y="4529773"/>
            <a:ext cx="2647315" cy="1489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案例</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405765" y="2004060"/>
            <a:ext cx="7056120" cy="417576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383095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贾樟柯的电影《山河故人》中有这样一个片段（如图8-1-9所示）：梁子是山西某个煤矿的工人，无奈随着社会的发展，工厂效益不佳面临倒闭，倒闭前夕大家聚在一起拍一张合照。从画面当中我们可以看到，这一段就是非常直白的叙事蒙太奇运用：集合——站好——准备拍照——拍好了——解散。虽然画面结构方式很直接，但是情绪却非常饱满，梁子在时代的洪流中丢失了工作、丢失了集体，群体的解散意味着他的无所适从，所以拍照结束后他一个人站在原地不愿离去。这时屏幕出现字幕，原来时光已经到了2014年。</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5" name="图片 4" descr="QQ截图20210224130902"/>
          <p:cNvPicPr>
            <a:picLocks noChangeAspect="1"/>
          </p:cNvPicPr>
          <p:nvPr/>
        </p:nvPicPr>
        <p:blipFill>
          <a:blip r:embed="rId1"/>
          <a:stretch>
            <a:fillRect/>
          </a:stretch>
        </p:blipFill>
        <p:spPr>
          <a:xfrm>
            <a:off x="7713345" y="1892935"/>
            <a:ext cx="4934585" cy="40125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2</a:t>
            </a:r>
            <a:r>
              <a:rPr lang="zh-CN" altLang="en-US" b="1" dirty="0" smtClean="0">
                <a:solidFill>
                  <a:srgbClr val="113A52"/>
                </a:solidFill>
                <a:latin typeface="微软雅黑" panose="020B0503020204020204" pitchFamily="34" charset="-122"/>
                <a:ea typeface="微软雅黑" panose="020B0503020204020204" pitchFamily="34" charset="-122"/>
              </a:rPr>
              <a:t>、平行蒙太奇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6844665" cy="210375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133794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即两条或两条以上的情节线索在不同时空、同时异地或同时同地并列发展、分头叙述而统一在一个完整的情节结构之中，所谓“花开两朵，各表一枝”。</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81" name="图片 31" descr="u=1144079858,2520738759&amp;fm=26&amp;gp=0"/>
          <p:cNvPicPr>
            <a:picLocks noChangeAspect="1"/>
          </p:cNvPicPr>
          <p:nvPr/>
        </p:nvPicPr>
        <p:blipFill>
          <a:blip r:embed="rId1"/>
          <a:stretch>
            <a:fillRect/>
          </a:stretch>
        </p:blipFill>
        <p:spPr>
          <a:xfrm>
            <a:off x="8151495" y="1363980"/>
            <a:ext cx="3157220" cy="467804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3</a:t>
            </a:r>
            <a:r>
              <a:rPr lang="zh-CN" altLang="en-US" b="1" dirty="0" smtClean="0">
                <a:solidFill>
                  <a:srgbClr val="113A52"/>
                </a:solidFill>
                <a:latin typeface="微软雅黑" panose="020B0503020204020204" pitchFamily="34" charset="-122"/>
                <a:ea typeface="微软雅黑" panose="020B0503020204020204" pitchFamily="34" charset="-122"/>
              </a:rPr>
              <a:t>、交叉</a:t>
            </a:r>
            <a:r>
              <a:rPr lang="zh-CN" altLang="en-US" b="1" dirty="0" smtClean="0">
                <a:solidFill>
                  <a:srgbClr val="113A52"/>
                </a:solidFill>
                <a:latin typeface="微软雅黑" panose="020B0503020204020204" pitchFamily="34" charset="-122"/>
                <a:ea typeface="微软雅黑" panose="020B0503020204020204" pitchFamily="34" charset="-122"/>
              </a:rPr>
              <a:t>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6844665" cy="210375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133794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交叉蒙太奇是平行蒙太奇和交替蒙太奇的发展，是把同一时间，在不同空间发生的两种动作交叉剪接，构成紧张的气氛和强烈的节奏感，造成惊险的戏剧效果。</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3" name="图片 2" descr="QQ截图20210224131050"/>
          <p:cNvPicPr>
            <a:picLocks noChangeAspect="1"/>
          </p:cNvPicPr>
          <p:nvPr/>
        </p:nvPicPr>
        <p:blipFill>
          <a:blip r:embed="rId1"/>
          <a:stretch>
            <a:fillRect/>
          </a:stretch>
        </p:blipFill>
        <p:spPr>
          <a:xfrm>
            <a:off x="7833360" y="671195"/>
            <a:ext cx="4487545" cy="63493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4</a:t>
            </a:r>
            <a:r>
              <a:rPr lang="zh-CN" altLang="en-US" b="1" dirty="0" smtClean="0">
                <a:solidFill>
                  <a:srgbClr val="113A52"/>
                </a:solidFill>
                <a:latin typeface="微软雅黑" panose="020B0503020204020204" pitchFamily="34" charset="-122"/>
                <a:ea typeface="微软雅黑" panose="020B0503020204020204" pitchFamily="34" charset="-122"/>
              </a:rPr>
              <a:t>、重复蒙太奇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6992620" cy="238633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1685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重复蒙太奇相当于文学中的复叙方式或重复手法。在这种蒙太奇结构中，具有一定寓意的镜头在关键时刻反复出现，以达到刻画人物、深化主题的目的。我们在影片中经常看到，在剧情发展的关键时刻经常出现一些从内容到性质上一样的镜头画面，提醒观众对事物发展的注意。</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63" name="图片 33" descr="e24856223_133ee8ec490g215 (1)"/>
          <p:cNvPicPr>
            <a:picLocks noChangeAspect="1"/>
          </p:cNvPicPr>
          <p:nvPr/>
        </p:nvPicPr>
        <p:blipFill>
          <a:blip r:embed="rId1"/>
          <a:stretch>
            <a:fillRect/>
          </a:stretch>
        </p:blipFill>
        <p:spPr>
          <a:xfrm>
            <a:off x="8579485" y="1744028"/>
            <a:ext cx="3646170" cy="26003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5</a:t>
            </a:r>
            <a:r>
              <a:rPr lang="zh-CN" altLang="en-US" b="1" dirty="0" smtClean="0">
                <a:solidFill>
                  <a:srgbClr val="113A52"/>
                </a:solidFill>
                <a:latin typeface="微软雅黑" panose="020B0503020204020204" pitchFamily="34" charset="-122"/>
                <a:ea typeface="微软雅黑" panose="020B0503020204020204" pitchFamily="34" charset="-122"/>
              </a:rPr>
              <a:t>、连续</a:t>
            </a:r>
            <a:r>
              <a:rPr lang="zh-CN" altLang="en-US" b="1" dirty="0" smtClean="0">
                <a:solidFill>
                  <a:srgbClr val="113A52"/>
                </a:solidFill>
                <a:latin typeface="微软雅黑" panose="020B0503020204020204" pitchFamily="34" charset="-122"/>
                <a:ea typeface="微软雅黑" panose="020B0503020204020204" pitchFamily="34" charset="-122"/>
              </a:rPr>
              <a:t>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275195" cy="312356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连续蒙太奇是影视中运用得最多的一种蒙太奇手法，按照影视故事的结构顺序、情节线索的发展，条理分明、层次井然地表现下去，造成叙事上的连贯性。这种叙事自然流畅，朴实平顺，但由于缺乏时空与场面的变换，无法直接展示同时发生的情节，难于突出各条情节线之间的对列关系，不利于概括，易有拖沓冗长、平铺直叙之感。</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（二</a:t>
            </a:r>
            <a:r>
              <a:rPr lang="zh-CN" altLang="en-US" b="1" dirty="0" smtClean="0">
                <a:solidFill>
                  <a:srgbClr val="113A52"/>
                </a:solidFill>
                <a:latin typeface="微软雅黑" panose="020B0503020204020204" pitchFamily="34" charset="-122"/>
                <a:ea typeface="微软雅黑" panose="020B0503020204020204" pitchFamily="34" charset="-122"/>
              </a:rPr>
              <a:t>）、表现蒙太奇 </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275195" cy="312356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表现蒙太奇是以镜头对列为基础,通过相连镜头在形式或内容上相互对照、冲击,从而产生单个镜头本身所不具有的丰富涵义,以表达某种情绪或思想。其目的在于激发现众的联想,启迪观众的思考。表现蒙太奇是根据画面的内在联系，通过画面与画面以及画面与声音之间的变化与冲击，造成单个画面本身无法产生的概念与寓意，激发观众联想。</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altLang="zh-CN" b="1" dirty="0" smtClean="0">
                <a:solidFill>
                  <a:srgbClr val="113A52"/>
                </a:solidFill>
                <a:latin typeface="微软雅黑" panose="020B0503020204020204" pitchFamily="34" charset="-122"/>
                <a:ea typeface="微软雅黑" panose="020B0503020204020204" pitchFamily="34" charset="-122"/>
              </a:rPr>
              <a:t>1</a:t>
            </a:r>
            <a:r>
              <a:rPr lang="zh-CN" altLang="en-US" b="1" dirty="0" smtClean="0">
                <a:solidFill>
                  <a:srgbClr val="113A52"/>
                </a:solidFill>
                <a:latin typeface="微软雅黑" panose="020B0503020204020204" pitchFamily="34" charset="-122"/>
                <a:ea typeface="微软雅黑" panose="020B0503020204020204" pitchFamily="34" charset="-122"/>
              </a:rPr>
              <a:t>、抒情蒙太奇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669530" cy="390207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34150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抒情蒙太奇就是创造影片诗意的一种手法，是一种在保证叙事和描写的连贯性的同时，表现超越剧情之上的思想和情感。最常见、最易被观众感受到的抒情蒙太奇，往往在一段叙事场面之后，恰当地切入象征情绪情感的空镜头。如苏联影片《乡村女教师》中，瓦尔瓦拉和马尔蒂诺夫相爱了，马尔蒂诺夫试探地问她是否永远等待他。她一往深情地答道：“永远！”紧接着画面中切入两个盛开的花枝的镜头。它本与剧情并无直接关系，但却恰当地抒发了作者与人物的情感。</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b="1" dirty="0" smtClean="0">
                <a:solidFill>
                  <a:srgbClr val="113A52"/>
                </a:solidFill>
                <a:latin typeface="微软雅黑" panose="020B0503020204020204" pitchFamily="34" charset="-122"/>
                <a:ea typeface="微软雅黑" panose="020B0503020204020204" pitchFamily="34" charset="-122"/>
              </a:rPr>
              <a:t>2</a:t>
            </a:r>
            <a:r>
              <a:rPr lang="zh-CN" altLang="en-US" b="1" dirty="0" smtClean="0">
                <a:solidFill>
                  <a:srgbClr val="113A52"/>
                </a:solidFill>
                <a:latin typeface="微软雅黑" panose="020B0503020204020204" pitchFamily="34" charset="-122"/>
                <a:ea typeface="微软雅黑" panose="020B0503020204020204" pitchFamily="34" charset="-122"/>
              </a:rPr>
              <a:t>、心理蒙太奇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669530" cy="390207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175323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主要用于表现是人物心理的造型表现，电影中心理描写的重要手段。心理蒙太奇手法在现代电影中被广泛采用。形象（画面或声音）的片断性，叙述的不连续性，节奏的跳跃性。多用对列、交叉、穿插的手法表现。</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62" name="图片 34" descr="([天使爱美丽].Le.Fabuleux.Destin.d.Amelie.Poulain.2001.720p.BluRay.x264-SiNNERS.mkv)[01.49.26.579]"/>
          <p:cNvPicPr>
            <a:picLocks noChangeAspect="1"/>
          </p:cNvPicPr>
          <p:nvPr/>
        </p:nvPicPr>
        <p:blipFill>
          <a:blip r:embed="rId1"/>
          <a:stretch>
            <a:fillRect/>
          </a:stretch>
        </p:blipFill>
        <p:spPr>
          <a:xfrm>
            <a:off x="8016240" y="2587308"/>
            <a:ext cx="4842510" cy="20580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b="1" dirty="0" smtClean="0">
                <a:solidFill>
                  <a:srgbClr val="113A52"/>
                </a:solidFill>
                <a:latin typeface="微软雅黑" panose="020B0503020204020204" pitchFamily="34" charset="-122"/>
                <a:ea typeface="微软雅黑" panose="020B0503020204020204" pitchFamily="34" charset="-122"/>
              </a:rPr>
              <a:t>3</a:t>
            </a:r>
            <a:r>
              <a:rPr lang="zh-CN" altLang="en-US" b="1" dirty="0" smtClean="0">
                <a:solidFill>
                  <a:srgbClr val="113A52"/>
                </a:solidFill>
                <a:latin typeface="微软雅黑" panose="020B0503020204020204" pitchFamily="34" charset="-122"/>
                <a:ea typeface="微软雅黑" panose="020B0503020204020204" pitchFamily="34" charset="-122"/>
              </a:rPr>
              <a:t>、隐喻</a:t>
            </a:r>
            <a:r>
              <a:rPr lang="zh-CN" altLang="en-US" b="1" dirty="0" smtClean="0">
                <a:solidFill>
                  <a:srgbClr val="113A52"/>
                </a:solidFill>
                <a:latin typeface="微软雅黑" panose="020B0503020204020204" pitchFamily="34" charset="-122"/>
                <a:ea typeface="微软雅黑" panose="020B0503020204020204" pitchFamily="34" charset="-122"/>
              </a:rPr>
              <a:t>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669530" cy="390207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175323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通过镜头或场面的对列进行类比，含蓄而形象地表达创作者的某种寓意。这种手法往往将不同事物之间某种相似的特征突现出来，以引起观众的联想，领会导演的寓意和领略事件的情绪色彩。</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2966890" y="1672109"/>
            <a:ext cx="8791077" cy="140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学习目标</a:t>
            </a: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本章是视听语言学习的核心内容。首先从视听思维的整体性、多样性、直观性、对接性上理解蒙太奇，将其作为视听作品的基本结构手段、叙事方式和镜头组接的全部技巧来认识和学习。然后，具体探讨画面组接的技巧和场面过渡的方式，介绍视听作品的剪辑手法及风格。</a:t>
            </a: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21"/>
          <p:cNvSpPr>
            <a:spLocks noChangeArrowheads="1"/>
          </p:cNvSpPr>
          <p:nvPr/>
        </p:nvSpPr>
        <p:spPr bwMode="auto">
          <a:xfrm>
            <a:off x="2966890" y="3472309"/>
            <a:ext cx="3967013"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学时安排：</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lang="en-US" altLang="zh-CN"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16</a:t>
            </a:r>
            <a:r>
              <a:rPr lang="zh-CN" altLang="en-US"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学时</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22"/>
          <p:cNvSpPr>
            <a:spLocks noChangeArrowheads="1"/>
          </p:cNvSpPr>
          <p:nvPr/>
        </p:nvSpPr>
        <p:spPr bwMode="auto">
          <a:xfrm>
            <a:off x="2966890" y="4768453"/>
            <a:ext cx="9079109"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20204" pitchFamily="34" charset="0"/>
              </a:rPr>
              <a:t>重点难点</a:t>
            </a:r>
            <a:r>
              <a:rPr lang="zh-CN" altLang="en-US" sz="2000" b="1" dirty="0" smtClean="0">
                <a:solidFill>
                  <a:schemeClr val="accent1"/>
                </a:solidFill>
                <a:latin typeface="+mn-ea"/>
                <a:ea typeface="+mn-ea"/>
                <a:sym typeface="Arial" panose="020B0604020202020204" pitchFamily="34" charset="0"/>
              </a:rPr>
              <a:t>：</a:t>
            </a:r>
            <a:endPar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能够让学生了解蒙太奇的含义，熟练分析视听作品中蒙太奇的类型及手法，培养蒙太奇的思维方式；掌握镜头组接的方式和转场技巧。</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en-US" b="1" dirty="0" smtClean="0">
                <a:solidFill>
                  <a:srgbClr val="113A52"/>
                </a:solidFill>
                <a:latin typeface="微软雅黑" panose="020B0503020204020204" pitchFamily="34" charset="-122"/>
                <a:ea typeface="微软雅黑" panose="020B0503020204020204" pitchFamily="34" charset="-122"/>
              </a:rPr>
              <a:t>4</a:t>
            </a:r>
            <a:r>
              <a:rPr lang="zh-CN" altLang="en-US" b="1" dirty="0" smtClean="0">
                <a:solidFill>
                  <a:srgbClr val="113A52"/>
                </a:solidFill>
                <a:latin typeface="微软雅黑" panose="020B0503020204020204" pitchFamily="34" charset="-122"/>
                <a:ea typeface="微软雅黑" panose="020B0503020204020204" pitchFamily="34" charset="-122"/>
              </a:rPr>
              <a:t>、对比蒙太奇</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669530" cy="390207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通过镜头（或场面、段落）之间在内容上（如贫与富、苦与乐、生与死、高尚与卑下、胜利与失败等）或形式上（如景别的大小、角度的俯仰、光线的明暗、色彩的冷暖和浓淡、声音的强弱、动与静等）的强烈对比，产生相互强调、相互冲突的作用，以表达创作者的某种寓意或强化所表现的内容、情绪和思想。</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57" name="图片 36" descr="QQ浏览器截图20200202210644"/>
          <p:cNvPicPr>
            <a:picLocks noChangeAspect="1"/>
          </p:cNvPicPr>
          <p:nvPr/>
        </p:nvPicPr>
        <p:blipFill>
          <a:blip r:embed="rId1"/>
          <a:stretch>
            <a:fillRect/>
          </a:stretch>
        </p:blipFill>
        <p:spPr>
          <a:xfrm>
            <a:off x="7551420" y="2584133"/>
            <a:ext cx="4610100" cy="2943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（三</a:t>
            </a:r>
            <a:r>
              <a:rPr lang="zh-CN" altLang="en-US" b="1" dirty="0" smtClean="0">
                <a:solidFill>
                  <a:srgbClr val="113A52"/>
                </a:solidFill>
                <a:latin typeface="微软雅黑" panose="020B0503020204020204" pitchFamily="34" charset="-122"/>
                <a:ea typeface="微软雅黑" panose="020B0503020204020204" pitchFamily="34" charset="-122"/>
              </a:rPr>
              <a:t>）、理性蒙太奇 </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275195" cy="312356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1685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理性蒙太奇是指在电影中通过镜头的并列组接，使观众将一定的视觉形象变成一种理性的认识。两个镜头的冲突会产生全新的思想。 电影蒙太奇的产生和发展过程中，爱森斯坦、普多夫金、巴拉兹、让·米特里等人，都深入而全面地研究蒙太奇的奇妙的艺术作用。</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56" name="图片 37" descr="timg (1)"/>
          <p:cNvPicPr>
            <a:picLocks noChangeAspect="1"/>
          </p:cNvPicPr>
          <p:nvPr/>
        </p:nvPicPr>
        <p:blipFill>
          <a:blip r:embed="rId1"/>
          <a:stretch>
            <a:fillRect/>
          </a:stretch>
        </p:blipFill>
        <p:spPr>
          <a:xfrm>
            <a:off x="7774940" y="2105025"/>
            <a:ext cx="4829810" cy="22199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（四）、镜头内部</a:t>
            </a:r>
            <a:r>
              <a:rPr lang="zh-CN" altLang="en-US" b="1" dirty="0" smtClean="0">
                <a:solidFill>
                  <a:srgbClr val="113A52"/>
                </a:solidFill>
                <a:latin typeface="微软雅黑" panose="020B0503020204020204" pitchFamily="34" charset="-122"/>
                <a:ea typeface="微软雅黑" panose="020B0503020204020204" pitchFamily="34" charset="-122"/>
              </a:rPr>
              <a:t>蒙太奇 </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40740" y="2105025"/>
            <a:ext cx="7275195" cy="312356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258445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镜头内部蒙太奇，又称作机内剪辑，在拍摄中根据内容、情节、情绪的变化改变角度和调整景别，用一个长镜头完成一组镜头所担负的任务。在一个镜头内有景别、角度和机位的变化，并能完整、明了地表现一段内容，从拍摄角度讲叫段落镜头。当它被完整地用在作品中，并发挥着相当于一个段落的作用时，从编辑角度讲，叫镜头内部蒙太奇。</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2639801"/>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2791630"/>
            <a:ext cx="1783080" cy="36830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剪辑诞生的历史</a:t>
            </a:r>
            <a:endParaRPr lang="zh-CN" altLang="en-US" b="1" dirty="0">
              <a:latin typeface="微软雅黑" panose="020B0503020204020204" pitchFamily="34" charset="-122"/>
              <a:ea typeface="微软雅黑" panose="020B0503020204020204" pitchFamily="34" charset="-122"/>
            </a:endParaRPr>
          </a:p>
        </p:txBody>
      </p:sp>
      <p:sp>
        <p:nvSpPr>
          <p:cNvPr id="42" name="椭圆 41"/>
          <p:cNvSpPr/>
          <p:nvPr/>
        </p:nvSpPr>
        <p:spPr>
          <a:xfrm>
            <a:off x="6567054" y="383234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830899" y="3984178"/>
            <a:ext cx="1783080" cy="368300"/>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剪辑的基本原则</a:t>
            </a:r>
            <a:endParaRPr lang="zh-CN" altLang="en-US" b="1" dirty="0" smtClean="0">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6789415" y="923736"/>
            <a:ext cx="3024336" cy="1014730"/>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第八章 剪辑与蒙太奇</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a:p>
            <a:r>
              <a:rPr lang="zh-CN" altLang="en-US" dirty="0" smtClean="0">
                <a:solidFill>
                  <a:srgbClr val="FFFFFF"/>
                </a:solidFill>
                <a:latin typeface="微软雅黑" panose="020B0503020204020204" pitchFamily="34" charset="-122"/>
                <a:ea typeface="微软雅黑" panose="020B0503020204020204" pitchFamily="34" charset="-122"/>
              </a:rPr>
              <a:t>第</a:t>
            </a:r>
            <a:r>
              <a:rPr lang="en-US" altLang="zh-CN" dirty="0">
                <a:solidFill>
                  <a:srgbClr val="FFFFFF"/>
                </a:solidFill>
                <a:latin typeface="微软雅黑" panose="020B0503020204020204" pitchFamily="34" charset="-122"/>
                <a:ea typeface="微软雅黑" panose="020B0503020204020204" pitchFamily="34" charset="-122"/>
              </a:rPr>
              <a:t>2</a:t>
            </a:r>
            <a:r>
              <a:rPr lang="zh-CN" altLang="en-US" dirty="0" smtClean="0">
                <a:solidFill>
                  <a:srgbClr val="FFFFFF"/>
                </a:solidFill>
                <a:latin typeface="微软雅黑" panose="020B0503020204020204" pitchFamily="34" charset="-122"/>
                <a:ea typeface="微软雅黑" panose="020B0503020204020204" pitchFamily="34" charset="-122"/>
              </a:rPr>
              <a:t>节  剪辑</a:t>
            </a:r>
            <a:endParaRPr lang="zh-CN" altLang="en-US" dirty="0" smtClean="0">
              <a:solidFill>
                <a:srgbClr val="FFFFFF"/>
              </a:solidFill>
              <a:latin typeface="微软雅黑" panose="020B0503020204020204" pitchFamily="34" charset="-122"/>
              <a:ea typeface="微软雅黑" panose="020B0503020204020204" pitchFamily="34" charset="-122"/>
            </a:endParaRPr>
          </a:p>
        </p:txBody>
      </p:sp>
      <p:sp>
        <p:nvSpPr>
          <p:cNvPr id="3" name="椭圆 2"/>
          <p:cNvSpPr/>
          <p:nvPr/>
        </p:nvSpPr>
        <p:spPr>
          <a:xfrm>
            <a:off x="6567054" y="516203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 name="TextBox 24"/>
          <p:cNvSpPr txBox="1"/>
          <p:nvPr/>
        </p:nvSpPr>
        <p:spPr>
          <a:xfrm>
            <a:off x="7897574" y="5332918"/>
            <a:ext cx="1325880" cy="368300"/>
          </a:xfrm>
          <a:prstGeom prst="rect">
            <a:avLst/>
          </a:prstGeom>
          <a:noFill/>
        </p:spPr>
        <p:txBody>
          <a:bodyPr wrap="none" rtlCol="0">
            <a:spAutoFit/>
          </a:bodyPr>
          <a:p>
            <a:r>
              <a:rPr lang="zh-CN" altLang="en-US" b="1" dirty="0" smtClean="0">
                <a:latin typeface="微软雅黑" panose="020B0503020204020204" pitchFamily="34" charset="-122"/>
                <a:ea typeface="微软雅黑" panose="020B0503020204020204" pitchFamily="34" charset="-122"/>
              </a:rPr>
              <a:t>转场的方式</a:t>
            </a:r>
            <a:endParaRPr lang="zh-CN" altLang="en-US"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par>
                          <p:cTn id="53" fill="hold">
                            <p:stCondLst>
                              <p:cond delay="4899"/>
                            </p:stCondLst>
                            <p:childTnLst>
                              <p:par>
                                <p:cTn id="54" presetID="2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childTnLst>
                                </p:cTn>
                              </p:par>
                            </p:childTnLst>
                          </p:cTn>
                        </p:par>
                        <p:par>
                          <p:cTn id="58" fill="hold">
                            <p:stCondLst>
                              <p:cond delay="5399"/>
                            </p:stCondLst>
                            <p:childTnLst>
                              <p:par>
                                <p:cTn id="59" presetID="12" presetClass="entr" presetSubtype="1"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ppt_y</p:attrName>
                                        </p:attrNameLst>
                                      </p:cBhvr>
                                      <p:tavLst>
                                        <p:tav tm="0">
                                          <p:val>
                                            <p:strVal val="#ppt_y-#ppt_h*1.125000"/>
                                          </p:val>
                                        </p:tav>
                                        <p:tav tm="100000">
                                          <p:val>
                                            <p:strVal val="#ppt_y"/>
                                          </p:val>
                                        </p:tav>
                                      </p:tavLst>
                                    </p:anim>
                                    <p:animEffect transition="in" filter="wipe(down)">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39" grpId="0" bldLvl="0" animBg="1"/>
      <p:bldP spid="41" grpId="0"/>
      <p:bldP spid="42" grpId="0" bldLvl="0" animBg="1"/>
      <p:bldP spid="44" grpId="0"/>
      <p:bldP spid="51" grpId="0" bldLvl="0" animBg="1"/>
      <p:bldP spid="52" grpId="0" bldLvl="0" animBg="1"/>
      <p:bldP spid="10" grpId="0"/>
      <p:bldP spid="3" grpId="0" bldLvl="0" animBg="1"/>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94065" y="2886554"/>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01</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063052" y="3832374"/>
              <a:ext cx="1783300"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剪辑诞生的历史</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6"/>
          <p:cNvSpPr/>
          <p:nvPr/>
        </p:nvSpPr>
        <p:spPr>
          <a:xfrm rot="5400000">
            <a:off x="2713176" y="-2884173"/>
            <a:ext cx="7432750" cy="12858397"/>
          </a:xfrm>
          <a:prstGeom prst="rect">
            <a:avLst/>
          </a:prstGeom>
          <a:solidFill>
            <a:schemeClr val="accent6">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52"/>
          <p:cNvGrpSpPr/>
          <p:nvPr/>
        </p:nvGrpSpPr>
        <p:grpSpPr>
          <a:xfrm>
            <a:off x="524719" y="5632549"/>
            <a:ext cx="689018" cy="689018"/>
            <a:chOff x="6740410" y="578561"/>
            <a:chExt cx="826181" cy="826181"/>
          </a:xfrm>
        </p:grpSpPr>
        <p:sp>
          <p:nvSpPr>
            <p:cNvPr id="4" name="Oval 53"/>
            <p:cNvSpPr/>
            <p:nvPr/>
          </p:nvSpPr>
          <p:spPr>
            <a:xfrm>
              <a:off x="6740410" y="578561"/>
              <a:ext cx="826181" cy="82618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96435" tIns="48218" rIns="96435" bIns="48218" numCol="1" anchor="t" anchorCtr="0" compatLnSpc="1"/>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Box 1"/>
          <p:cNvSpPr txBox="1"/>
          <p:nvPr/>
        </p:nvSpPr>
        <p:spPr>
          <a:xfrm>
            <a:off x="1640843" y="5632549"/>
            <a:ext cx="9577064" cy="737235"/>
          </a:xfrm>
          <a:prstGeom prst="rect">
            <a:avLst/>
          </a:prstGeom>
          <a:solidFill>
            <a:schemeClr val="accent3"/>
          </a:solidFill>
        </p:spPr>
        <p:txBody>
          <a:bodyPr wrap="square" rtlCol="0">
            <a:spAutoFit/>
          </a:bodyPr>
          <a:lstStyle/>
          <a:p>
            <a:pPr>
              <a:lnSpc>
                <a:spcPct val="150000"/>
              </a:lnSpc>
            </a:pPr>
            <a:r>
              <a:rPr sz="1400" b="1" dirty="0">
                <a:solidFill>
                  <a:schemeClr val="bg1"/>
                </a:solidFill>
                <a:latin typeface="微软雅黑" panose="020B0503020204020204" pitchFamily="34" charset="-122"/>
                <a:ea typeface="微软雅黑" panose="020B0503020204020204" pitchFamily="34" charset="-122"/>
              </a:rPr>
              <a:t>剪辑，是电影的后期制作流程之一，是由电影剪辑师将前期拍摄的视觉素材与声音素材重新分解、组合、编辑并构成一部完整电影的过程的总称。</a:t>
            </a:r>
            <a:endParaRPr sz="1400" b="1" dirty="0">
              <a:solidFill>
                <a:schemeClr val="bg1"/>
              </a:solidFill>
              <a:latin typeface="微软雅黑" panose="020B0503020204020204" pitchFamily="34" charset="-122"/>
              <a:ea typeface="微软雅黑" panose="020B0503020204020204" pitchFamily="34" charset="-122"/>
            </a:endParaRPr>
          </a:p>
        </p:txBody>
      </p:sp>
      <p:pic>
        <p:nvPicPr>
          <p:cNvPr id="-2147482555" name="图片 38" descr="43350002063697aa6bed"/>
          <p:cNvPicPr>
            <a:picLocks noChangeAspect="1"/>
          </p:cNvPicPr>
          <p:nvPr/>
        </p:nvPicPr>
        <p:blipFill>
          <a:blip r:embed="rId1"/>
          <a:stretch>
            <a:fillRect/>
          </a:stretch>
        </p:blipFill>
        <p:spPr>
          <a:xfrm>
            <a:off x="2883535" y="535940"/>
            <a:ext cx="6687185" cy="4654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34"/>
          <p:cNvSpPr/>
          <p:nvPr/>
        </p:nvSpPr>
        <p:spPr>
          <a:xfrm>
            <a:off x="556895" y="1578610"/>
            <a:ext cx="8852535" cy="512826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1048385" y="1629410"/>
            <a:ext cx="6306185" cy="507746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（一）“原生态”时期：不存在剪辑的电影</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曾经，电影没有剪辑师，也没有切换。起初，电影人只是拍下他们感兴趣或是好玩的东西，他们会一直拍摄直到厌倦或者胶片跑完。</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在卢米埃尔兄弟最初的电影实践中，他们通常是选择一个认为有意思的事物，把摄像机对准它，一直拍摄到胶片用完。像他们在1895年公映的电影《工厂大门》《火车到站》《出港的船》等（如图所示8-2-1），实际上都是由一个镜头构成。受当时技术条件制约，这些影片只能放映1分钟左右。任何一个平凡的事件都可作为拍摄目标，只不过是把运动中的事物拍摄记录下来而已。但尽管只是记录简单事物，却已经显示出它能有意识地控制所拍摄的素材。</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147482553" name="图片 40" descr="u=3655068318,166308387&amp;fm=26&amp;gp=0"/>
          <p:cNvPicPr>
            <a:picLocks noChangeAspect="1"/>
          </p:cNvPicPr>
          <p:nvPr/>
        </p:nvPicPr>
        <p:blipFill>
          <a:blip r:embed="rId1"/>
          <a:stretch>
            <a:fillRect/>
          </a:stretch>
        </p:blipFill>
        <p:spPr>
          <a:xfrm>
            <a:off x="7746365" y="1302068"/>
            <a:ext cx="4442460" cy="3394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34"/>
          <p:cNvSpPr/>
          <p:nvPr/>
        </p:nvSpPr>
        <p:spPr>
          <a:xfrm>
            <a:off x="556895" y="1578610"/>
            <a:ext cx="8852535" cy="512826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1048385" y="1629410"/>
            <a:ext cx="7316470" cy="466153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（二）“蒙太奇语言”时期：奠定了剪辑艺术的基础</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1897年，一次偶然的影片放映的错误让人们无意中领略了剪辑所带来的意想不到的效果。这次偶然促进了传统剪辑意义的形成，同时原本只是记录形态的影片开始具备虚构成分和原始的创作涵义。</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当时与卢米埃尔兄弟齐名的是魔术师出身的乔治·梅里埃，他对剪辑的贡献是突破了用单个镜头来叙述一个故事的限制。梅里埃的一个镜头如同戏剧中的每一幕，固定在单一的背景上，在时间和地点上都是在同一个范围内。摄像机机位不变，保持同一位置，处于动作场景之外。分镜头的概念首次出现，在场景与场景切换之间停止拍摄。但这样的分镜头更多的只是为了给换场景留出时间，节约胶片，而不是为了满足艺术创作的需要。</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34"/>
          <p:cNvSpPr/>
          <p:nvPr/>
        </p:nvSpPr>
        <p:spPr>
          <a:xfrm>
            <a:off x="556895" y="1578610"/>
            <a:ext cx="8852535" cy="512826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1048385" y="1629410"/>
            <a:ext cx="6306185" cy="21685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（三）“动作剪辑”时期：具体的剪辑技术法则的形成</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如果说“蒙太奇”语言形态的构成为剪辑艺术确定了整体性和宏观性的架构原则，那么以好莱坞戏剧电影为标志的“动作剪辑”形态，则为影片最小细胞的镜头间的组合，在围观和具体的技术层面上，提供了相应的法则规范。</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34"/>
          <p:cNvSpPr/>
          <p:nvPr/>
        </p:nvSpPr>
        <p:spPr>
          <a:xfrm>
            <a:off x="556895" y="1578610"/>
            <a:ext cx="8852535" cy="512826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1048385" y="1629410"/>
            <a:ext cx="6306185" cy="466153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（四）“数字合成”时期：对传统剪辑全面颠覆与重构</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自从上个世纪70年代数字技术进入电影制作以来，电影的媒介材料正由传统的化学胶片、磁带转向数字储存器中的电子信息。这种媒介材料的变化，已经引发了一系列电影制作技术与美学思维的变化，而在这些制作技术的变化中，剪辑技术的数字化也非常显著。如《泰坦尼克》《指环王》中一些宏大场面里真正的演员远比画面中出现的少，《黑客帝国》中基努·里维斯等人飞行打斗的动作画面等，到今天更加迅速涌现的特效大片《流浪地球》《特斯拉》《阿凡达》等。数字技术为剪辑乃至电影艺术、电影工业都带来了不可思议的革新。</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4453"/>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01</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7368" y="3832374"/>
              <a:ext cx="1554672"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蒙太奇的含义</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94065" y="2886554"/>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02</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063053" y="3832374"/>
              <a:ext cx="1783300"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剪辑的基本原则</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3095426" y="0"/>
            <a:ext cx="5997072" cy="6425674"/>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11" name="矩形 10"/>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594995" y="1703705"/>
            <a:ext cx="3188970" cy="337185"/>
          </a:xfrm>
          <a:prstGeom prst="rect">
            <a:avLst/>
          </a:prstGeom>
          <a:noFill/>
        </p:spPr>
        <p:txBody>
          <a:bodyPr wrap="square">
            <a:spAutoFit/>
          </a:bodyPr>
          <a:lstStyle/>
          <a:p>
            <a:r>
              <a:rPr lang="zh-CN" sz="1600">
                <a:sym typeface="+mn-ea"/>
              </a:rPr>
              <a:t>第一种、固定镜头接固定镜头</a:t>
            </a:r>
            <a:endParaRPr lang="zh-CN" altLang="en-US" sz="1600" b="1" dirty="0">
              <a:solidFill>
                <a:schemeClr val="accent1"/>
              </a:solidFill>
              <a:ea typeface="微软雅黑" panose="020B0503020204020204" pitchFamily="34" charset="-122"/>
            </a:endParaRPr>
          </a:p>
        </p:txBody>
      </p:sp>
      <p:sp>
        <p:nvSpPr>
          <p:cNvPr id="13" name="文本框 12"/>
          <p:cNvSpPr txBox="1"/>
          <p:nvPr/>
        </p:nvSpPr>
        <p:spPr>
          <a:xfrm>
            <a:off x="880973" y="428228"/>
            <a:ext cx="127000" cy="307340"/>
          </a:xfrm>
          <a:prstGeom prst="rect">
            <a:avLst/>
          </a:prstGeom>
          <a:noFill/>
        </p:spPr>
        <p:txBody>
          <a:bodyPr wrap="none" lIns="0" tIns="0" rIns="0" bIns="0" rtlCol="0">
            <a:spAutoFit/>
          </a:bodyPr>
          <a:lstStyle/>
          <a:p>
            <a:pPr defTabSz="964565"/>
            <a:r>
              <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2" name="表格 1"/>
          <p:cNvGraphicFramePr/>
          <p:nvPr>
            <p:custDataLst>
              <p:tags r:id="rId2"/>
            </p:custDataLst>
          </p:nvPr>
        </p:nvGraphicFramePr>
        <p:xfrm>
          <a:off x="328930" y="3327400"/>
          <a:ext cx="5450205" cy="1371600"/>
        </p:xfrm>
        <a:graphic>
          <a:graphicData uri="http://schemas.openxmlformats.org/drawingml/2006/table">
            <a:tbl>
              <a:tblPr firstRow="1" bandRow="1">
                <a:tableStyleId>{5940675A-B579-460E-94D1-54222C63F5DA}</a:tableStyleId>
              </a:tblPr>
              <a:tblGrid>
                <a:gridCol w="530225"/>
                <a:gridCol w="920750"/>
                <a:gridCol w="2876550"/>
                <a:gridCol w="1122363"/>
              </a:tblGrid>
              <a:tr h="26670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序号</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上镜头</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组接方法</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下镜头</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静接静</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2</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静接静（留落幅）</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3</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静接静（留起幅）</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4</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动接动动作连贯不需起落幅动作不连贯要留起落幅</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animBg="1"/>
      <p:bldP spid="75778" grpId="0" animBg="1"/>
      <p:bldP spid="11" grpId="0" animBg="1"/>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3095426" y="0"/>
            <a:ext cx="5997072" cy="6425674"/>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11" name="矩形 10"/>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594995" y="1703705"/>
            <a:ext cx="3188970" cy="337185"/>
          </a:xfrm>
          <a:prstGeom prst="rect">
            <a:avLst/>
          </a:prstGeom>
          <a:noFill/>
        </p:spPr>
        <p:txBody>
          <a:bodyPr wrap="square">
            <a:spAutoFit/>
          </a:bodyPr>
          <a:lstStyle/>
          <a:p>
            <a:r>
              <a:rPr lang="zh-CN" sz="1600">
                <a:sym typeface="+mn-ea"/>
              </a:rPr>
              <a:t>第二种、运动镜头接运动镜头</a:t>
            </a:r>
            <a:endParaRPr lang="zh-CN" sz="1600">
              <a:sym typeface="+mn-ea"/>
            </a:endParaRPr>
          </a:p>
        </p:txBody>
      </p:sp>
      <p:sp>
        <p:nvSpPr>
          <p:cNvPr id="13" name="文本框 12"/>
          <p:cNvSpPr txBox="1"/>
          <p:nvPr/>
        </p:nvSpPr>
        <p:spPr>
          <a:xfrm>
            <a:off x="880973" y="428228"/>
            <a:ext cx="127000" cy="307340"/>
          </a:xfrm>
          <a:prstGeom prst="rect">
            <a:avLst/>
          </a:prstGeom>
          <a:noFill/>
        </p:spPr>
        <p:txBody>
          <a:bodyPr wrap="none" lIns="0" tIns="0" rIns="0" bIns="0" rtlCol="0">
            <a:spAutoFit/>
          </a:bodyPr>
          <a:lstStyle/>
          <a:p>
            <a:pPr defTabSz="964565"/>
            <a:r>
              <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3" name="表格 2"/>
          <p:cNvGraphicFramePr/>
          <p:nvPr>
            <p:custDataLst>
              <p:tags r:id="rId2"/>
            </p:custDataLst>
          </p:nvPr>
        </p:nvGraphicFramePr>
        <p:xfrm>
          <a:off x="297180" y="3230245"/>
          <a:ext cx="5592445" cy="1530985"/>
        </p:xfrm>
        <a:graphic>
          <a:graphicData uri="http://schemas.openxmlformats.org/drawingml/2006/table">
            <a:tbl>
              <a:tblPr firstRow="1" bandRow="1">
                <a:tableStyleId>{5940675A-B579-460E-94D1-54222C63F5DA}</a:tableStyleId>
              </a:tblPr>
              <a:tblGrid>
                <a:gridCol w="543560"/>
                <a:gridCol w="944880"/>
                <a:gridCol w="2954020"/>
                <a:gridCol w="1149985"/>
              </a:tblGrid>
              <a:tr h="25527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序号</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上镜头</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组接方法</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下镜头</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527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动接动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9905">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2</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运动方向一致“动接动”（顺时针拍大树、天空）运动方向相反“静接静”（逆时针拍大树、天空）</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527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3</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以下镜头为主结合镜头运动快慢选择是否留下起、落幅</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5270">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4</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主体静止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bldLvl="0" animBg="1"/>
      <p:bldP spid="75778" grpId="0" bldLvl="0" animBg="1"/>
      <p:bldP spid="11" grpId="0" bldLvl="0" animBg="1"/>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3095426" y="0"/>
            <a:ext cx="5997072" cy="6425674"/>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11" name="矩形 10"/>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585470" y="1703705"/>
            <a:ext cx="3653155" cy="337185"/>
          </a:xfrm>
          <a:prstGeom prst="rect">
            <a:avLst/>
          </a:prstGeom>
          <a:noFill/>
        </p:spPr>
        <p:txBody>
          <a:bodyPr wrap="square">
            <a:spAutoFit/>
          </a:bodyPr>
          <a:lstStyle/>
          <a:p>
            <a:r>
              <a:rPr lang="zh-CN" sz="1600">
                <a:sym typeface="+mn-ea"/>
              </a:rPr>
              <a:t>第三种、固定镜头与运动镜头组接</a:t>
            </a:r>
            <a:endParaRPr lang="zh-CN" sz="1600">
              <a:sym typeface="+mn-ea"/>
            </a:endParaRPr>
          </a:p>
        </p:txBody>
      </p:sp>
      <p:sp>
        <p:nvSpPr>
          <p:cNvPr id="13" name="文本框 12"/>
          <p:cNvSpPr txBox="1"/>
          <p:nvPr/>
        </p:nvSpPr>
        <p:spPr>
          <a:xfrm>
            <a:off x="880973" y="428228"/>
            <a:ext cx="127000" cy="307340"/>
          </a:xfrm>
          <a:prstGeom prst="rect">
            <a:avLst/>
          </a:prstGeom>
          <a:noFill/>
        </p:spPr>
        <p:txBody>
          <a:bodyPr wrap="none" lIns="0" tIns="0" rIns="0" bIns="0" rtlCol="0">
            <a:spAutoFit/>
          </a:bodyPr>
          <a:lstStyle/>
          <a:p>
            <a:pPr defTabSz="964565"/>
            <a:r>
              <a:rPr lang="zh-CN" altLang="en-US" sz="2000"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文本框 99"/>
          <p:cNvSpPr txBox="1"/>
          <p:nvPr/>
        </p:nvSpPr>
        <p:spPr>
          <a:xfrm>
            <a:off x="224155" y="2672080"/>
            <a:ext cx="5848350" cy="3538220"/>
          </a:xfrm>
          <a:prstGeom prst="rect">
            <a:avLst/>
          </a:prstGeom>
          <a:noFill/>
          <a:ln w="9525">
            <a:noFill/>
          </a:ln>
        </p:spPr>
        <p:txBody>
          <a:bodyPr wrap="square">
            <a:spAutoFit/>
          </a:bodyPr>
          <a:p>
            <a:pPr marL="0" indent="0"/>
            <a:r>
              <a:rPr lang="zh-CN" sz="1600" b="0">
                <a:ea typeface="宋体" panose="02010600030101010101" pitchFamily="2" charset="-122"/>
              </a:rPr>
              <a:t>【动作剪接点选择】——恰当时机</a:t>
            </a:r>
            <a:r>
              <a:rPr lang="en-US" sz="1600" b="0">
                <a:latin typeface="宋体" panose="02010600030101010101" pitchFamily="2" charset="-122"/>
              </a:rPr>
              <a:t>    </a:t>
            </a:r>
            <a:r>
              <a:rPr lang="zh-CN" sz="1600" b="0">
                <a:ea typeface="宋体" panose="02010600030101010101" pitchFamily="2" charset="-122"/>
              </a:rPr>
              <a:t>指动作姿态、方向、速度明显变化的时刻。比如：起身、落座、拥抱、握手、脱帽、回头、抬头、低头、转身、弯腰、开门、关窗。【注意】：1、避免不必要的动作重复；2、动作方向性（轴线原则）；3、选择适当的长度； 5、景别过渡要自然合理；A、对同一个拍摄主体，相同机位的相邻景别不能相接；B、不同主体可以组接相邻景别镜头。6、光线、色调过渡自然：相邻镜头或同一场景空间镜头，光线与色调不能相差太大，否则会导致镜头组接突然，使人感到不连贯、不流畅。</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bldLvl="0" animBg="1"/>
      <p:bldP spid="75778" grpId="0" bldLvl="0" animBg="1"/>
      <p:bldP spid="11" grpId="0" bldLvl="0" animBg="1"/>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94065" y="2886554"/>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03</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291680" y="3832374"/>
              <a:ext cx="1326044"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转场的方式</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34"/>
          <p:cNvSpPr/>
          <p:nvPr/>
        </p:nvSpPr>
        <p:spPr>
          <a:xfrm>
            <a:off x="1604645" y="2176145"/>
            <a:ext cx="7889875" cy="424497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10"/>
          <p:cNvSpPr txBox="1"/>
          <p:nvPr/>
        </p:nvSpPr>
        <p:spPr>
          <a:xfrm>
            <a:off x="2006600" y="2597785"/>
            <a:ext cx="5216525" cy="34150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（一）技巧性转场（特技连接）</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    用特技方式连接镜头是影视语言的基本表现手段之一，也是影视蒙太奇结构中的重要组成部分。不同的特技方式会产生不同的视觉心理效果，它直接关系到影视时空的变化、场景转换的力度、画面内涵的拓展等一系列蒙太奇语言的准确度，并且对观众的视觉感受、审美感知以及叙述风格都产生影响。</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34"/>
          <p:cNvSpPr/>
          <p:nvPr/>
        </p:nvSpPr>
        <p:spPr>
          <a:xfrm>
            <a:off x="1604645" y="2176145"/>
            <a:ext cx="7889875" cy="424497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10"/>
          <p:cNvSpPr txBox="1"/>
          <p:nvPr/>
        </p:nvSpPr>
        <p:spPr>
          <a:xfrm>
            <a:off x="2006600" y="2597785"/>
            <a:ext cx="5216525" cy="21685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（二）无技巧转场</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无技巧转场是利用上下镜头在内容、造型上的内在关联来转换时空，连接场景，使镜头连接、段落过渡自然流畅，无附加技巧痕迹，即“切”（跳切），前后两个镜头不借用任何光学技巧直接相接。</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116"/>
          <p:cNvSpPr/>
          <p:nvPr/>
        </p:nvSpPr>
        <p:spPr bwMode="auto">
          <a:xfrm>
            <a:off x="6717407" y="1888133"/>
            <a:ext cx="5240243" cy="3312368"/>
          </a:xfrm>
          <a:prstGeom prst="roundRect">
            <a:avLst/>
          </a:prstGeom>
          <a:solidFill>
            <a:schemeClr val="accent1"/>
          </a:solidFill>
          <a:ln w="9525">
            <a:noFill/>
            <a:round/>
          </a:ln>
        </p:spPr>
        <p:txBody>
          <a:bodyPr vert="horz" wrap="square" lIns="128580" tIns="64290" rIns="128580" bIns="64290" numCol="1" rtlCol="0" anchor="ctr" anchorCtr="0" compatLnSpc="1"/>
          <a:lstStyle/>
          <a:p>
            <a:r>
              <a:rPr lang="zh-CN" altLang="en-US" sz="2000" b="1" dirty="0">
                <a:solidFill>
                  <a:schemeClr val="bg1"/>
                </a:solidFill>
                <a:latin typeface="黑体" panose="02010609060101010101" pitchFamily="49" charset="-122"/>
                <a:ea typeface="黑体" panose="02010609060101010101" pitchFamily="49" charset="-122"/>
              </a:rPr>
              <a:t>认识蒙太奇需要从一个实验开始：一个面无表情的女人的面部特写镜头，后面分别接上一碗汤、一口棺材和一个小女孩的镜头，分别表现出了饥饿、悲伤、高兴的情感。这就是非常著名的库里肖夫实验。因此库里肖夫认识到造成观众情绪反应的并不是单个镜头的内容，而是几个画面的并列：单个镜头只是电影的素材，蒙太奇的创作才是电影艺术！</a:t>
            </a:r>
            <a:endParaRPr lang="zh-CN" altLang="en-US" sz="2000" b="1" dirty="0">
              <a:solidFill>
                <a:schemeClr val="bg1"/>
              </a:solidFill>
              <a:latin typeface="黑体" panose="02010609060101010101" pitchFamily="49" charset="-122"/>
              <a:ea typeface="黑体" panose="02010609060101010101" pitchFamily="49" charset="-122"/>
            </a:endParaRPr>
          </a:p>
        </p:txBody>
      </p:sp>
      <p:pic>
        <p:nvPicPr>
          <p:cNvPr id="-2147482623" name="图片 -2147482624" descr="timg(4)"/>
          <p:cNvPicPr>
            <a:picLocks noChangeAspect="1"/>
          </p:cNvPicPr>
          <p:nvPr>
            <p:custDataLst>
              <p:tags r:id="rId1"/>
            </p:custDataLst>
          </p:nvPr>
        </p:nvPicPr>
        <p:blipFill>
          <a:blip r:embed="rId2"/>
          <a:stretch>
            <a:fillRect/>
          </a:stretch>
        </p:blipFill>
        <p:spPr>
          <a:xfrm>
            <a:off x="502920" y="1980565"/>
            <a:ext cx="4776470" cy="32715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Rounded Rectangle 116"/>
          <p:cNvSpPr/>
          <p:nvPr/>
        </p:nvSpPr>
        <p:spPr bwMode="auto">
          <a:xfrm>
            <a:off x="1123315" y="2643505"/>
            <a:ext cx="10612120" cy="1945640"/>
          </a:xfrm>
          <a:prstGeom prst="roundRect">
            <a:avLst/>
          </a:prstGeom>
          <a:solidFill>
            <a:schemeClr val="accent1"/>
          </a:solidFill>
          <a:ln w="9525">
            <a:noFill/>
            <a:round/>
          </a:ln>
        </p:spPr>
        <p:txBody>
          <a:bodyPr vert="horz" wrap="square" lIns="128580" tIns="64290" rIns="128580" bIns="64290" numCol="1" rtlCol="0" anchor="ctr" anchorCtr="0" compatLnSpc="1"/>
          <a:lstStyle/>
          <a:p>
            <a:r>
              <a:rPr lang="zh-CN" altLang="en-US" sz="2000" b="1" dirty="0">
                <a:solidFill>
                  <a:schemeClr val="bg1"/>
                </a:solidFill>
                <a:latin typeface="黑体" panose="02010609060101010101" pitchFamily="49" charset="-122"/>
                <a:ea typeface="黑体" panose="02010609060101010101" pitchFamily="49" charset="-122"/>
              </a:rPr>
              <a:t>蒙太奇具有三层含义：1、蒙太奇是影片基本的语汇方式，从镜头的排列组合中实现叙事、情绪营造、表达情感等作用；2、蒙太奇是一种思维方式，它不仅仅存在于剪辑之中，而是需要从剧本创作之始贯穿于整个电影创作过程之中；3、蒙太奇是一种美学观念，对影片中的时间、空间进行必要的虚构性处理，让影片在短时间表现长时态。通过运用蒙太奇可以突出对比某些特性的指向，深化影片的含义。</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33" name="文本框 32"/>
          <p:cNvSpPr txBox="1"/>
          <p:nvPr/>
        </p:nvSpPr>
        <p:spPr>
          <a:xfrm>
            <a:off x="880973" y="356220"/>
            <a:ext cx="1524000" cy="307340"/>
          </a:xfrm>
          <a:prstGeom prst="rect">
            <a:avLst/>
          </a:prstGeom>
          <a:noFill/>
        </p:spPr>
        <p:txBody>
          <a:bodyPr wrap="none" lIns="0" tIns="0" rIns="0" bIns="0" rtlCol="0">
            <a:spAutoFit/>
          </a:bodyPr>
          <a:lstStyle/>
          <a:p>
            <a:pPr defTabSz="964565"/>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蒙太奇的含义</a:t>
            </a:r>
            <a:endPar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02</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834426" y="3832374"/>
              <a:ext cx="2240557"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蒙太奇的诞生与发展</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3095426" y="0"/>
            <a:ext cx="5997072" cy="6425674"/>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10" name="文本框 9"/>
          <p:cNvSpPr txBox="1">
            <a:spLocks noChangeArrowheads="1"/>
          </p:cNvSpPr>
          <p:nvPr/>
        </p:nvSpPr>
        <p:spPr bwMode="auto">
          <a:xfrm>
            <a:off x="672461" y="2608213"/>
            <a:ext cx="4316754"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从组合技巧到思维方式蒙太奇经历了从发生发展到成熟的历史过程。严格地说，早期的电影没有蒙太奇剪辑，没有对时空的分解与重新组合。</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animBg="1"/>
      <p:bldP spid="75778" grpId="0" animBg="1"/>
      <p:bldP spid="10"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0"/>
          <p:cNvSpPr txBox="1"/>
          <p:nvPr/>
        </p:nvSpPr>
        <p:spPr>
          <a:xfrm>
            <a:off x="740743" y="1075725"/>
            <a:ext cx="5062393" cy="506730"/>
          </a:xfrm>
          <a:prstGeom prst="rect">
            <a:avLst/>
          </a:prstGeom>
          <a:noFill/>
        </p:spPr>
        <p:txBody>
          <a:bodyPr wrap="square" rtlCol="0">
            <a:spAutoFit/>
          </a:bodyPr>
          <a:lstStyle/>
          <a:p>
            <a:pPr>
              <a:lnSpc>
                <a:spcPct val="150000"/>
              </a:lnSpc>
            </a:pPr>
            <a:r>
              <a:rPr lang="zh-CN" altLang="en-US" b="1" dirty="0" smtClean="0">
                <a:solidFill>
                  <a:srgbClr val="113A52"/>
                </a:solidFill>
                <a:latin typeface="微软雅黑" panose="020B0503020204020204" pitchFamily="34" charset="-122"/>
                <a:ea typeface="微软雅黑" panose="020B0503020204020204" pitchFamily="34" charset="-122"/>
              </a:rPr>
              <a:t>敖德萨阶梯实验</a:t>
            </a:r>
            <a:r>
              <a:rPr lang="zh-CN" altLang="zh-CN" b="1" dirty="0" smtClean="0">
                <a:solidFill>
                  <a:srgbClr val="113A52"/>
                </a:solidFill>
                <a:latin typeface="微软雅黑" panose="020B0503020204020204" pitchFamily="34" charset="-122"/>
                <a:ea typeface="微软雅黑" panose="020B0503020204020204" pitchFamily="34" charset="-122"/>
              </a:rPr>
              <a:t>：</a:t>
            </a:r>
            <a:endParaRPr lang="zh-CN" altLang="zh-CN" b="1" dirty="0">
              <a:solidFill>
                <a:srgbClr val="113A52"/>
              </a:solidFill>
              <a:latin typeface="微软雅黑" panose="020B0503020204020204" pitchFamily="34" charset="-122"/>
              <a:ea typeface="微软雅黑" panose="020B0503020204020204" pitchFamily="34" charset="-122"/>
            </a:endParaRPr>
          </a:p>
        </p:txBody>
      </p:sp>
      <p:sp>
        <p:nvSpPr>
          <p:cNvPr id="9" name="Round Diagonal Corner Rectangle 34"/>
          <p:cNvSpPr/>
          <p:nvPr/>
        </p:nvSpPr>
        <p:spPr>
          <a:xfrm>
            <a:off x="850900" y="2105025"/>
            <a:ext cx="6713855" cy="34169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977265" y="2176145"/>
            <a:ext cx="6306185" cy="34150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爱森斯坦是蒙太奇理论大师，1922年，他在《左翼艺术战线》杂志上发表了《杂耍蒙太奇》，这是第一篇关于蒙太奇理论的纲领性宣言。在爱森斯坦看来，蒙太奇不仅是电影的一种技术手段，更是一种思维方式和哲学理念。他指出：两个并列的蒙太奇镜头，不是“二数之和”，而是“二数之积”。《战舰波将金号》是爱森斯坦1925年拍摄的，是蒙太奇理论的艺术结晶，片中著名的“敖德萨阶梯”被认为是蒙太奇运用的经典范例。</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tags/tag1.xml><?xml version="1.0" encoding="utf-8"?>
<p:tagLst xmlns:p="http://schemas.openxmlformats.org/presentationml/2006/main">
  <p:tag name="KSO_WM_UNIT_PLACING_PICTURE_USER_VIEWPORT" val="{&quot;height&quot;:5152,&quot;width&quot;:7522}"/>
</p:tagLst>
</file>

<file path=ppt/tags/tag2.xml><?xml version="1.0" encoding="utf-8"?>
<p:tagLst xmlns:p="http://schemas.openxmlformats.org/presentationml/2006/main">
  <p:tag name="KSO_WM_UNIT_TABLE_BEAUTIFY" val="smartTable{64ccbcea-4756-4ecd-a2de-ea1eac36c140}"/>
</p:tagLst>
</file>

<file path=ppt/tags/tag3.xml><?xml version="1.0" encoding="utf-8"?>
<p:tagLst xmlns:p="http://schemas.openxmlformats.org/presentationml/2006/main">
  <p:tag name="KSO_WM_UNIT_TABLE_BEAUTIFY" val="smartTable{c79e46a7-dd7e-4f7e-bad5-23cc72f6f91b}"/>
  <p:tag name="TABLE_ENDDRAG_ORIGIN_RECT" val="440*120"/>
  <p:tag name="TABLE_ENDDRAG_RECT" val="23*254*440*120"/>
</p:tagLst>
</file>

<file path=ppt/tags/tag4.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5857</Words>
  <Application>WPS 演示</Application>
  <PresentationFormat>自定义</PresentationFormat>
  <Paragraphs>311</Paragraphs>
  <Slides>46</Slides>
  <Notes>22</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46</vt:i4>
      </vt:variant>
    </vt:vector>
  </HeadingPairs>
  <TitlesOfParts>
    <vt:vector size="61" baseType="lpstr">
      <vt:lpstr>Arial</vt:lpstr>
      <vt:lpstr>宋体</vt:lpstr>
      <vt:lpstr>Wingdings</vt:lpstr>
      <vt:lpstr>Calibri</vt:lpstr>
      <vt:lpstr>微软雅黑</vt:lpstr>
      <vt:lpstr>方正兰亭纤黑_GBK</vt:lpstr>
      <vt:lpstr>Agency FB</vt:lpstr>
      <vt:lpstr>Trebuchet MS</vt:lpstr>
      <vt:lpstr>黑体</vt:lpstr>
      <vt:lpstr>STIXGeneral-Bold</vt:lpstr>
      <vt:lpstr>Segoe Print</vt:lpstr>
      <vt:lpstr>Arial Unicode MS</vt:lpstr>
      <vt:lpstr>Calibri Light</vt:lpstr>
      <vt:lpstr>Heiti SC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孙艺觉</cp:lastModifiedBy>
  <cp:revision>7</cp:revision>
  <dcterms:created xsi:type="dcterms:W3CDTF">2016-10-17T14:00:00Z</dcterms:created>
  <dcterms:modified xsi:type="dcterms:W3CDTF">2021-02-24T05:28:32Z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